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7" r:id="rId5"/>
    <p:sldId id="260" r:id="rId6"/>
    <p:sldId id="261" r:id="rId7"/>
    <p:sldId id="262" r:id="rId8"/>
    <p:sldId id="263" r:id="rId9"/>
    <p:sldId id="258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66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F49EC-101E-4DB0-9254-2E3A9B62CE00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7AE1D-AFB3-46EB-BF79-B71BBDF3B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49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7AE1D-AFB3-46EB-BF79-B71BBDF3B86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58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7AE1D-AFB3-46EB-BF79-B71BBDF3B86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544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9C13-C712-43E6-926B-0E9FCD596F94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4A866-F138-4AE2-BBB9-4535BA7B0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207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9C13-C712-43E6-926B-0E9FCD596F94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4A866-F138-4AE2-BBB9-4535BA7B0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675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9C13-C712-43E6-926B-0E9FCD596F94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4A866-F138-4AE2-BBB9-4535BA7B0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7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9C13-C712-43E6-926B-0E9FCD596F94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4A866-F138-4AE2-BBB9-4535BA7B0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565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9C13-C712-43E6-926B-0E9FCD596F94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4A866-F138-4AE2-BBB9-4535BA7B0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0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9C13-C712-43E6-926B-0E9FCD596F94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4A866-F138-4AE2-BBB9-4535BA7B0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95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9C13-C712-43E6-926B-0E9FCD596F94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4A866-F138-4AE2-BBB9-4535BA7B0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68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9C13-C712-43E6-926B-0E9FCD596F94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4A866-F138-4AE2-BBB9-4535BA7B0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20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9C13-C712-43E6-926B-0E9FCD596F94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4A866-F138-4AE2-BBB9-4535BA7B0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447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9C13-C712-43E6-926B-0E9FCD596F94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4A866-F138-4AE2-BBB9-4535BA7B0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27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9C13-C712-43E6-926B-0E9FCD596F94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4A866-F138-4AE2-BBB9-4535BA7B0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640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59C13-C712-43E6-926B-0E9FCD596F94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4A866-F138-4AE2-BBB9-4535BA7B0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428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png"/><Relationship Id="rId5" Type="http://schemas.openxmlformats.org/officeDocument/2006/relationships/hyperlink" Target="http://www.leaderscontainers.com/" TargetMode="External"/><Relationship Id="rId4" Type="http://schemas.openxmlformats.org/officeDocument/2006/relationships/hyperlink" Target="mailto:sales@leaderscontainers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5104"/>
            <a:ext cx="8458200" cy="662940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352800" y="5715000"/>
            <a:ext cx="5486400" cy="804862"/>
          </a:xfrm>
        </p:spPr>
        <p:txBody>
          <a:bodyPr>
            <a:noAutofit/>
          </a:bodyPr>
          <a:lstStyle/>
          <a:p>
            <a:r>
              <a:rPr lang="en-US" sz="24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WE ARE ALL ABOUT CONTAINERS</a:t>
            </a:r>
            <a:endParaRPr lang="en-US" sz="24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0" y="838200"/>
            <a:ext cx="6776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600000" rev="0"/>
              </a:camera>
              <a:lightRig rig="flat" dir="tl"/>
            </a:scene3d>
            <a:sp3d contourW="19050" prstMaterial="clear">
              <a:bevelT w="50800" h="50800"/>
              <a:bevelB w="38100" h="381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sz="5400" b="1" u="sng" cap="none" spc="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SEE YOUR DREAMS</a:t>
            </a:r>
            <a:endParaRPr lang="en-US" sz="5400" b="1" u="sng" cap="none" spc="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83" y="97809"/>
            <a:ext cx="15525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09800" y="339067"/>
            <a:ext cx="6019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ndalus" panose="02020603050405020304" pitchFamily="18" charset="-78"/>
              </a:rPr>
              <a:t>Leaders Containers Trading FZE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240600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1" y="304800"/>
            <a:ext cx="8381999" cy="6553200"/>
          </a:xfrm>
        </p:spPr>
      </p:pic>
      <p:pic>
        <p:nvPicPr>
          <p:cNvPr id="6" name="Picture Placeholder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5" r="13058"/>
          <a:stretch/>
        </p:blipFill>
        <p:spPr>
          <a:xfrm>
            <a:off x="5493224" y="4123460"/>
            <a:ext cx="3200399" cy="273454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117316"/>
              </p:ext>
            </p:extLst>
          </p:nvPr>
        </p:nvGraphicFramePr>
        <p:xfrm>
          <a:off x="4177144" y="381000"/>
          <a:ext cx="4495800" cy="1737360"/>
        </p:xfrm>
        <a:graphic>
          <a:graphicData uri="http://schemas.openxmlformats.org/drawingml/2006/table">
            <a:tbl>
              <a:tblPr firstRow="1" bandRow="1">
                <a:effectLst>
                  <a:outerShdw blurRad="342900" dist="50800" dir="5400000" algn="ctr" rotWithShape="0">
                    <a:srgbClr val="000000">
                      <a:alpha val="0"/>
                    </a:srgbClr>
                  </a:outerShdw>
                  <a:reflection stA="0" endPos="65000" dist="50800" dir="5400000" sy="-100000" algn="bl" rotWithShape="0"/>
                </a:effectLst>
                <a:tableStyleId>{7DF18680-E054-41AD-8BC1-D1AEF772440D}</a:tableStyleId>
              </a:tblPr>
              <a:tblGrid>
                <a:gridCol w="2414732"/>
                <a:gridCol w="2081068"/>
              </a:tblGrid>
              <a:tr h="617621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EXTERNAL CONTAINER DIMENSION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20’ STANDARD CONTAINER</a:t>
                      </a:r>
                      <a:endParaRPr lang="en-US" dirty="0"/>
                    </a:p>
                  </a:txBody>
                  <a:tcPr/>
                </a:tc>
              </a:tr>
              <a:tr h="352926">
                <a:tc>
                  <a:txBody>
                    <a:bodyPr/>
                    <a:lstStyle/>
                    <a:p>
                      <a:r>
                        <a:rPr lang="en-US" dirty="0" smtClean="0"/>
                        <a:t>CONTAINE</a:t>
                      </a:r>
                      <a:r>
                        <a:rPr lang="en-US" baseline="0" dirty="0" smtClean="0"/>
                        <a:t>R LENGTH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6.06 m</a:t>
                      </a:r>
                      <a:endParaRPr lang="en-US" dirty="0"/>
                    </a:p>
                  </a:txBody>
                  <a:tcPr/>
                </a:tc>
              </a:tr>
              <a:tr h="352926">
                <a:tc>
                  <a:txBody>
                    <a:bodyPr/>
                    <a:lstStyle/>
                    <a:p>
                      <a:r>
                        <a:rPr lang="en-US" dirty="0" smtClean="0"/>
                        <a:t>CONTAINER WIDTH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2.44 m</a:t>
                      </a:r>
                      <a:endParaRPr lang="en-US" dirty="0"/>
                    </a:p>
                  </a:txBody>
                  <a:tcPr/>
                </a:tc>
              </a:tr>
              <a:tr h="352926">
                <a:tc>
                  <a:txBody>
                    <a:bodyPr/>
                    <a:lstStyle/>
                    <a:p>
                      <a:r>
                        <a:rPr lang="en-US" dirty="0" smtClean="0"/>
                        <a:t>CONTAINER HEIGHT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2.59</a:t>
                      </a:r>
                      <a:r>
                        <a:rPr lang="en-US" baseline="0" dirty="0" smtClean="0"/>
                        <a:t> 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062975"/>
              </p:ext>
            </p:extLst>
          </p:nvPr>
        </p:nvGraphicFramePr>
        <p:xfrm>
          <a:off x="4232563" y="2148840"/>
          <a:ext cx="4419600" cy="1737360"/>
        </p:xfrm>
        <a:graphic>
          <a:graphicData uri="http://schemas.openxmlformats.org/drawingml/2006/table">
            <a:tbl>
              <a:tblPr firstRow="1" bandRow="1">
                <a:effectLst>
                  <a:outerShdw blurRad="342900" dist="50800" dir="5400000" algn="ctr" rotWithShape="0">
                    <a:srgbClr val="000000">
                      <a:alpha val="0"/>
                    </a:srgbClr>
                  </a:outerShdw>
                  <a:reflection stA="0" endPos="65000" dist="50800" dir="5400000" sy="-100000" algn="bl" rotWithShape="0"/>
                </a:effectLst>
                <a:tableStyleId>{7DF18680-E054-41AD-8BC1-D1AEF772440D}</a:tableStyleId>
              </a:tblPr>
              <a:tblGrid>
                <a:gridCol w="2373805"/>
                <a:gridCol w="2045795"/>
              </a:tblGrid>
              <a:tr h="589547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INTERNAL CONTAINER DIMENSION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20’ STANDARD CONTAINER</a:t>
                      </a:r>
                      <a:endParaRPr lang="en-US" dirty="0"/>
                    </a:p>
                  </a:txBody>
                  <a:tcPr/>
                </a:tc>
              </a:tr>
              <a:tr h="336884">
                <a:tc>
                  <a:txBody>
                    <a:bodyPr/>
                    <a:lstStyle/>
                    <a:p>
                      <a:r>
                        <a:rPr lang="en-US" dirty="0" smtClean="0"/>
                        <a:t>CONTAINE</a:t>
                      </a:r>
                      <a:r>
                        <a:rPr lang="en-US" baseline="0" dirty="0" smtClean="0"/>
                        <a:t>R LENGTH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5.87 m</a:t>
                      </a:r>
                      <a:endParaRPr lang="en-US" dirty="0"/>
                    </a:p>
                  </a:txBody>
                  <a:tcPr/>
                </a:tc>
              </a:tr>
              <a:tr h="336884">
                <a:tc>
                  <a:txBody>
                    <a:bodyPr/>
                    <a:lstStyle/>
                    <a:p>
                      <a:r>
                        <a:rPr lang="en-US" dirty="0" smtClean="0"/>
                        <a:t>CONTAINER WIDTH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2.33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</a:tr>
              <a:tr h="336884">
                <a:tc>
                  <a:txBody>
                    <a:bodyPr/>
                    <a:lstStyle/>
                    <a:p>
                      <a:r>
                        <a:rPr lang="en-US" dirty="0" smtClean="0"/>
                        <a:t>CONTAINER HEIGHT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2.35</a:t>
                      </a:r>
                      <a:r>
                        <a:rPr lang="en-US" baseline="0" dirty="0" smtClean="0"/>
                        <a:t> 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081776" y="6334780"/>
            <a:ext cx="48189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ndalus" panose="02020603050405020304" pitchFamily="18" charset="-78"/>
              </a:rPr>
              <a:t>Leaders Containers Trading FZE</a:t>
            </a: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78" y="294564"/>
            <a:ext cx="15525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307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304800" y="228600"/>
            <a:ext cx="8458200" cy="6400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97286" y="4681538"/>
            <a:ext cx="5877007" cy="804862"/>
          </a:xfrm>
        </p:spPr>
        <p:txBody>
          <a:bodyPr>
            <a:normAutofit fontScale="25000" lnSpcReduction="20000"/>
          </a:bodyPr>
          <a:lstStyle/>
          <a:p>
            <a:r>
              <a:rPr lang="en-GB" sz="11200" b="1" dirty="0" err="1">
                <a:solidFill>
                  <a:schemeClr val="bg2"/>
                </a:solidFill>
              </a:rPr>
              <a:t>P.O.Box</a:t>
            </a:r>
            <a:r>
              <a:rPr lang="en-GB" sz="11200" b="1" dirty="0">
                <a:solidFill>
                  <a:schemeClr val="bg2"/>
                </a:solidFill>
              </a:rPr>
              <a:t> 54463, Dubai, U. A. E.</a:t>
            </a:r>
            <a:endParaRPr lang="en-US" sz="11200" dirty="0">
              <a:solidFill>
                <a:schemeClr val="bg2"/>
              </a:solidFill>
            </a:endParaRPr>
          </a:p>
          <a:p>
            <a:r>
              <a:rPr lang="en-GB" sz="11200" b="1" dirty="0">
                <a:solidFill>
                  <a:schemeClr val="bg2"/>
                </a:solidFill>
              </a:rPr>
              <a:t>Email: </a:t>
            </a:r>
            <a:r>
              <a:rPr lang="en-GB" sz="11200" b="1" dirty="0" smtClean="0">
                <a:solidFill>
                  <a:schemeClr val="bg2"/>
                </a:solidFill>
              </a:rPr>
              <a:t> </a:t>
            </a:r>
            <a:r>
              <a:rPr lang="en-GB" sz="11200" b="1" dirty="0" smtClean="0">
                <a:solidFill>
                  <a:schemeClr val="bg1"/>
                </a:solidFill>
                <a:hlinkClick r:id="rId4"/>
              </a:rPr>
              <a:t>sales@leaderscontainers.com</a:t>
            </a:r>
            <a:endParaRPr lang="en-GB" sz="11200" b="1" dirty="0" smtClean="0">
              <a:solidFill>
                <a:schemeClr val="bg1"/>
              </a:solidFill>
            </a:endParaRPr>
          </a:p>
          <a:p>
            <a:r>
              <a:rPr lang="en-GB" sz="11200" b="1" dirty="0" smtClean="0">
                <a:solidFill>
                  <a:schemeClr val="bg2"/>
                </a:solidFill>
              </a:rPr>
              <a:t>Web</a:t>
            </a:r>
            <a:r>
              <a:rPr lang="en-GB" sz="11200" b="1" dirty="0">
                <a:solidFill>
                  <a:schemeClr val="bg2"/>
                </a:solidFill>
              </a:rPr>
              <a:t>: </a:t>
            </a:r>
            <a:r>
              <a:rPr lang="en-GB" sz="11200" b="1" u="sng" dirty="0">
                <a:solidFill>
                  <a:schemeClr val="bg2"/>
                </a:solidFill>
                <a:hlinkClick r:id="rId5"/>
              </a:rPr>
              <a:t>www.leaderscontainers.com</a:t>
            </a:r>
            <a:endParaRPr lang="en-US" sz="11200" dirty="0">
              <a:solidFill>
                <a:schemeClr val="bg2"/>
              </a:solidFill>
            </a:endParaRPr>
          </a:p>
          <a:p>
            <a:r>
              <a:rPr lang="en-GB" dirty="0">
                <a:solidFill>
                  <a:schemeClr val="bg2"/>
                </a:solidFill>
              </a:rPr>
              <a:t> </a:t>
            </a:r>
            <a:endParaRPr lang="en-US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9246" y="2743200"/>
            <a:ext cx="509652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u="sng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THANKYOU</a:t>
            </a:r>
            <a:endParaRPr lang="en-US" sz="6000" b="1" u="sng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63" y="3841336"/>
            <a:ext cx="1839037" cy="92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044162" y="3850217"/>
            <a:ext cx="69236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i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ndalus" panose="02020603050405020304" pitchFamily="18" charset="-78"/>
              </a:rPr>
              <a:t>Leaders </a:t>
            </a:r>
            <a:r>
              <a:rPr lang="en-GB" sz="40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ndalus" panose="02020603050405020304" pitchFamily="18" charset="-78"/>
              </a:rPr>
              <a:t>Containers Trading FZE</a:t>
            </a:r>
          </a:p>
        </p:txBody>
      </p:sp>
    </p:spTree>
    <p:extLst>
      <p:ext uri="{BB962C8B-B14F-4D97-AF65-F5344CB8AC3E}">
        <p14:creationId xmlns:p14="http://schemas.microsoft.com/office/powerpoint/2010/main" val="270711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06680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10’ DRY CONTAINERS FOR ADMA/ZADCO/DP STANDARD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1515" y1="32626" x2="11515" y2="32626"/>
                        <a14:foregroundMark x1="23409" y1="29596" x2="23409" y2="29596"/>
                        <a14:foregroundMark x1="29924" y1="30202" x2="29924" y2="30202"/>
                        <a14:backgroundMark x1="41288" y1="23131" x2="41288" y2="23131"/>
                        <a14:backgroundMark x1="69091" y1="15455" x2="69091" y2="15455"/>
                        <a14:backgroundMark x1="37500" y1="29899" x2="37500" y2="29899"/>
                      </a14:backgroundRemoval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609600"/>
            <a:ext cx="6850743" cy="5257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4343400"/>
            <a:ext cx="4343400" cy="823005"/>
          </a:xfr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10FT X 8FT X 8FT 6 INCH HIGH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CORTEN STEEL BODY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ISO CASTING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PADEYE FOR LIFTING WITH SLING/SHACKLES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itchFamily="34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525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19400" y="5914030"/>
            <a:ext cx="5943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b="1" i="1" dirty="0" smtClean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Andalus" panose="02020603050405020304" pitchFamily="18" charset="-78"/>
            </a:endParaRPr>
          </a:p>
          <a:p>
            <a:r>
              <a:rPr lang="en-GB" sz="2800" b="1" i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ndalus" panose="02020603050405020304" pitchFamily="18" charset="-78"/>
              </a:rPr>
              <a:t>Leaders </a:t>
            </a:r>
            <a:r>
              <a:rPr lang="en-GB" sz="28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ndalus" panose="02020603050405020304" pitchFamily="18" charset="-78"/>
              </a:rPr>
              <a:t>Containers Trading </a:t>
            </a:r>
            <a:r>
              <a:rPr lang="en-GB" sz="2800" b="1" i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ndalus" panose="02020603050405020304" pitchFamily="18" charset="-78"/>
              </a:rPr>
              <a:t>FZE</a:t>
            </a:r>
          </a:p>
          <a:p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75364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>
          <a:xfrm>
            <a:off x="193964" y="228601"/>
            <a:ext cx="8700654" cy="632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2667000"/>
            <a:ext cx="7162800" cy="3505200"/>
          </a:xfrm>
        </p:spPr>
        <p:txBody>
          <a:bodyPr>
            <a:no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INSULATION USED BY 50MM PU WITH GI SHEET EXTERIOR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 BE LINED WITH POLYURETHANE INSULATED SANDWICH PANELS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50MM THICKNESS WITH A DENSITY OF 37-39 KG/M3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TOP AND BOTTOM SKIN 0.5MM, GALVANIZED STEEL COATED WITH POLYSTER RAL 9002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CORNERS TO BE SECURED WITH  ALUMINUM ANGLE WITH MILL FINISH OR POWDER COATED DECIDED BY CLIENT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508973"/>
              </p:ext>
            </p:extLst>
          </p:nvPr>
        </p:nvGraphicFramePr>
        <p:xfrm>
          <a:off x="1752600" y="609600"/>
          <a:ext cx="5486400" cy="1737360"/>
        </p:xfrm>
        <a:graphic>
          <a:graphicData uri="http://schemas.openxmlformats.org/drawingml/2006/table">
            <a:tbl>
              <a:tblPr firstRow="1" bandRow="1">
                <a:effectLst>
                  <a:outerShdw blurRad="342900" dist="50800" dir="5400000" algn="ctr" rotWithShape="0">
                    <a:srgbClr val="000000">
                      <a:alpha val="0"/>
                    </a:srgbClr>
                  </a:outerShdw>
                  <a:reflection stA="0" endPos="65000" dist="50800" dir="5400000" sy="-100000" algn="bl" rotWithShape="0"/>
                </a:effectLst>
                <a:tableStyleId>{7DF18680-E054-41AD-8BC1-D1AEF772440D}</a:tableStyleId>
              </a:tblPr>
              <a:tblGrid>
                <a:gridCol w="2946792"/>
                <a:gridCol w="2539608"/>
              </a:tblGrid>
              <a:tr h="617621">
                <a:tc>
                  <a:txBody>
                    <a:bodyPr/>
                    <a:lstStyle/>
                    <a:p>
                      <a:r>
                        <a:rPr lang="en-US" dirty="0" smtClean="0"/>
                        <a:t>INTERNAL</a:t>
                      </a:r>
                      <a:r>
                        <a:rPr lang="en-US" baseline="0" dirty="0" smtClean="0"/>
                        <a:t> CONTAINER DIMENSION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10’ STANDARD CONTAINER</a:t>
                      </a:r>
                      <a:endParaRPr lang="en-US" dirty="0"/>
                    </a:p>
                  </a:txBody>
                  <a:tcPr/>
                </a:tc>
              </a:tr>
              <a:tr h="352926">
                <a:tc>
                  <a:txBody>
                    <a:bodyPr/>
                    <a:lstStyle/>
                    <a:p>
                      <a:r>
                        <a:rPr lang="en-US" dirty="0" smtClean="0"/>
                        <a:t>CONTAINE</a:t>
                      </a:r>
                      <a:r>
                        <a:rPr lang="en-US" baseline="0" dirty="0" smtClean="0"/>
                        <a:t>R LENGTH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2.80 m</a:t>
                      </a:r>
                      <a:endParaRPr lang="en-US" dirty="0"/>
                    </a:p>
                  </a:txBody>
                  <a:tcPr/>
                </a:tc>
              </a:tr>
              <a:tr h="352926">
                <a:tc>
                  <a:txBody>
                    <a:bodyPr/>
                    <a:lstStyle/>
                    <a:p>
                      <a:r>
                        <a:rPr lang="en-US" dirty="0" smtClean="0"/>
                        <a:t>CONTAINER WIDTH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2.33</a:t>
                      </a:r>
                      <a:endParaRPr lang="en-US" dirty="0"/>
                    </a:p>
                  </a:txBody>
                  <a:tcPr/>
                </a:tc>
              </a:tr>
              <a:tr h="352926">
                <a:tc>
                  <a:txBody>
                    <a:bodyPr/>
                    <a:lstStyle/>
                    <a:p>
                      <a:r>
                        <a:rPr lang="en-US" dirty="0" smtClean="0"/>
                        <a:t>CONTAINER HEIGHT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2.35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4" y="276226"/>
            <a:ext cx="1440099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667000" y="5768749"/>
            <a:ext cx="48189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ndalus" panose="02020603050405020304" pitchFamily="18" charset="-78"/>
              </a:rPr>
              <a:t>Leaders Containers Trading FZE</a:t>
            </a:r>
          </a:p>
        </p:txBody>
      </p:sp>
    </p:spTree>
    <p:extLst>
      <p:ext uri="{BB962C8B-B14F-4D97-AF65-F5344CB8AC3E}">
        <p14:creationId xmlns:p14="http://schemas.microsoft.com/office/powerpoint/2010/main" val="380952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>
          <a:xfrm>
            <a:off x="193964" y="228601"/>
            <a:ext cx="8700654" cy="632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2667000"/>
            <a:ext cx="7162800" cy="3505200"/>
          </a:xfrm>
        </p:spPr>
        <p:txBody>
          <a:bodyPr>
            <a:no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INSULATION USED BY 50MM PU WITH GI SHEET EXTERIOR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 BE LINED WITH POLYURETHANE INSULATED SANDWICH PANELS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50MM THICKNESS WITH A DENSITY OF 37-39 KG/M3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TOP AND BOTTOM SKIN 0.5MM, GALVANIZED STEEL COATED WITH POLYSTER RAL 9002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CORNERS TO BE SECURED WITH  ALUMINUM ANGLE WITH MILL FINISH OR POWDER COATED DECIDED BY CLIENT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99961"/>
              </p:ext>
            </p:extLst>
          </p:nvPr>
        </p:nvGraphicFramePr>
        <p:xfrm>
          <a:off x="1752600" y="609600"/>
          <a:ext cx="5486400" cy="1737360"/>
        </p:xfrm>
        <a:graphic>
          <a:graphicData uri="http://schemas.openxmlformats.org/drawingml/2006/table">
            <a:tbl>
              <a:tblPr firstRow="1" bandRow="1">
                <a:effectLst>
                  <a:outerShdw blurRad="342900" dist="50800" dir="5400000" algn="ctr" rotWithShape="0">
                    <a:srgbClr val="000000">
                      <a:alpha val="0"/>
                    </a:srgbClr>
                  </a:outerShdw>
                  <a:reflection stA="0" endPos="65000" dist="50800" dir="5400000" sy="-100000" algn="bl" rotWithShape="0"/>
                </a:effectLst>
                <a:tableStyleId>{7DF18680-E054-41AD-8BC1-D1AEF772440D}</a:tableStyleId>
              </a:tblPr>
              <a:tblGrid>
                <a:gridCol w="2946792"/>
                <a:gridCol w="2539608"/>
              </a:tblGrid>
              <a:tr h="617621">
                <a:tc>
                  <a:txBody>
                    <a:bodyPr/>
                    <a:lstStyle/>
                    <a:p>
                      <a:r>
                        <a:rPr lang="en-US" dirty="0" smtClean="0"/>
                        <a:t>INTERNAL</a:t>
                      </a:r>
                      <a:r>
                        <a:rPr lang="en-US" baseline="0" dirty="0" smtClean="0"/>
                        <a:t> CONTAINER DIMENSION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20’ </a:t>
                      </a:r>
                      <a:r>
                        <a:rPr lang="en-US" dirty="0" smtClean="0"/>
                        <a:t>STANDARD CONTAINER</a:t>
                      </a:r>
                      <a:endParaRPr lang="en-US" dirty="0"/>
                    </a:p>
                  </a:txBody>
                  <a:tcPr/>
                </a:tc>
              </a:tr>
              <a:tr h="352926">
                <a:tc>
                  <a:txBody>
                    <a:bodyPr/>
                    <a:lstStyle/>
                    <a:p>
                      <a:r>
                        <a:rPr lang="en-US" dirty="0" smtClean="0"/>
                        <a:t>CONTAINE</a:t>
                      </a:r>
                      <a:r>
                        <a:rPr lang="en-US" baseline="0" dirty="0" smtClean="0"/>
                        <a:t>R LENGTH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6.06 m</a:t>
                      </a:r>
                      <a:endParaRPr lang="en-US" dirty="0"/>
                    </a:p>
                  </a:txBody>
                  <a:tcPr/>
                </a:tc>
              </a:tr>
              <a:tr h="352926">
                <a:tc>
                  <a:txBody>
                    <a:bodyPr/>
                    <a:lstStyle/>
                    <a:p>
                      <a:r>
                        <a:rPr lang="en-US" dirty="0" smtClean="0"/>
                        <a:t>CONTAINER WIDTH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2.33</a:t>
                      </a:r>
                      <a:endParaRPr lang="en-US" dirty="0"/>
                    </a:p>
                  </a:txBody>
                  <a:tcPr/>
                </a:tc>
              </a:tr>
              <a:tr h="352926">
                <a:tc>
                  <a:txBody>
                    <a:bodyPr/>
                    <a:lstStyle/>
                    <a:p>
                      <a:r>
                        <a:rPr lang="en-US" dirty="0" smtClean="0"/>
                        <a:t>CONTAINER HEIGHT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2.35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4" y="276226"/>
            <a:ext cx="1440099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667000" y="5768749"/>
            <a:ext cx="48189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ndalus" panose="02020603050405020304" pitchFamily="18" charset="-78"/>
              </a:rPr>
              <a:t>Leaders Containers Trading FZE</a:t>
            </a:r>
          </a:p>
        </p:txBody>
      </p:sp>
    </p:spTree>
    <p:extLst>
      <p:ext uri="{BB962C8B-B14F-4D97-AF65-F5344CB8AC3E}">
        <p14:creationId xmlns:p14="http://schemas.microsoft.com/office/powerpoint/2010/main" val="20167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64102"/>
            <a:ext cx="8305800" cy="6229350"/>
          </a:xfrm>
        </p:spPr>
      </p:pic>
      <p:sp>
        <p:nvSpPr>
          <p:cNvPr id="4" name="Tex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 EYE WITHOUT REMOVING ISO CASTING FOR DUAL PURPOSE-SHIPPING&amp;OFF SHORE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CERTIFIED SLING/SHACKLES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THIRD PARTY LIFTING CERTIFICATION APPROVED BY OFFSHORE SURVEYORS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MPI OR DP TEST ON PAD EYE</a:t>
            </a:r>
          </a:p>
          <a:p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890305"/>
              </p:ext>
            </p:extLst>
          </p:nvPr>
        </p:nvGraphicFramePr>
        <p:xfrm>
          <a:off x="304800" y="304800"/>
          <a:ext cx="2971799" cy="246888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971799"/>
              </a:tblGrid>
              <a:tr h="338667"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fornian FB" pitchFamily="18" charset="0"/>
                        </a:rPr>
                        <a:t>PAD EYE MEASUREMENT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fornian FB" pitchFamily="18" charset="0"/>
                      </a:endParaRPr>
                    </a:p>
                  </a:txBody>
                  <a:tcPr/>
                </a:tc>
              </a:tr>
              <a:tr h="338667"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Medium Cond" pitchFamily="34" charset="0"/>
                        </a:rPr>
                        <a:t>SIZE:-</a:t>
                      </a:r>
                      <a:r>
                        <a:rPr lang="en-US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Medium Cond" pitchFamily="34" charset="0"/>
                        </a:rPr>
                        <a:t> 200mm X 110 mm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Medium Cond" pitchFamily="34" charset="0"/>
                      </a:endParaRPr>
                    </a:p>
                  </a:txBody>
                  <a:tcPr/>
                </a:tc>
              </a:tr>
              <a:tr h="338667"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Medium Cond" pitchFamily="34" charset="0"/>
                        </a:rPr>
                        <a:t>THICKNESS:-</a:t>
                      </a:r>
                      <a:r>
                        <a:rPr lang="en-US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Medium Cond" pitchFamily="34" charset="0"/>
                        </a:rPr>
                        <a:t> 25 mm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Medium Cond" pitchFamily="34" charset="0"/>
                      </a:endParaRPr>
                    </a:p>
                  </a:txBody>
                  <a:tcPr/>
                </a:tc>
              </a:tr>
              <a:tr h="338667"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Medium Cond" pitchFamily="34" charset="0"/>
                        </a:rPr>
                        <a:t>HOLE SIZE:- 37mm</a:t>
                      </a:r>
                    </a:p>
                  </a:txBody>
                  <a:tcPr/>
                </a:tc>
              </a:tr>
              <a:tr h="592667"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Medium Cond" pitchFamily="34" charset="0"/>
                        </a:rPr>
                        <a:t>PAD EYE BASE PLATE:- 250X250X14mm</a:t>
                      </a:r>
                    </a:p>
                  </a:txBody>
                  <a:tcPr/>
                </a:tc>
              </a:tr>
              <a:tr h="338667"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Medium Cond" pitchFamily="34" charset="0"/>
                        </a:rPr>
                        <a:t>SIDE PLATE:-250X110X14mm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214576"/>
            <a:ext cx="3657600" cy="22860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025" y="275937"/>
            <a:ext cx="15525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33733" y="6029980"/>
            <a:ext cx="49007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i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ndalus" panose="02020603050405020304" pitchFamily="18" charset="-78"/>
              </a:rPr>
              <a:t> Leaders </a:t>
            </a:r>
            <a:r>
              <a:rPr lang="en-GB" sz="28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ndalus" panose="02020603050405020304" pitchFamily="18" charset="-78"/>
              </a:rPr>
              <a:t>Containers Trading FZE</a:t>
            </a:r>
          </a:p>
        </p:txBody>
      </p:sp>
    </p:spTree>
    <p:extLst>
      <p:ext uri="{BB962C8B-B14F-4D97-AF65-F5344CB8AC3E}">
        <p14:creationId xmlns:p14="http://schemas.microsoft.com/office/powerpoint/2010/main" val="157938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1" y="304799"/>
            <a:ext cx="8534400" cy="628442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3843338"/>
            <a:ext cx="5486400" cy="804862"/>
          </a:xfr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10FT X 8FT X 8FT 6 INCH HIGH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CORTEN STEEL BODY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ISO CASTING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PADEYE FOR LIFTING WITH SLING/SHACKLES</a:t>
            </a:r>
          </a:p>
          <a:p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2288" y="685800"/>
            <a:ext cx="6423815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Arial Narrow" pitchFamily="34" charset="0"/>
              </a:rPr>
              <a:t>10’REEFERS FOR ADMA/ZADCO/DP STANDARD</a:t>
            </a:r>
            <a:endParaRPr lang="en-US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Arial Narrow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26014" y="5880592"/>
            <a:ext cx="48189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ndalus" panose="02020603050405020304" pitchFamily="18" charset="-78"/>
              </a:rPr>
              <a:t>Leaders Containers Trading FZE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8" y="0"/>
            <a:ext cx="15525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513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>
          <a:xfrm>
            <a:off x="381000" y="152400"/>
            <a:ext cx="8610600" cy="6400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0" y="1219200"/>
            <a:ext cx="5486400" cy="804862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SS REEFER BODY INTERIOR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ALUMINIUM T FLOORING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16" y="152400"/>
            <a:ext cx="15525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126014" y="6015195"/>
            <a:ext cx="48189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ndalus" panose="02020603050405020304" pitchFamily="18" charset="-78"/>
              </a:rPr>
              <a:t>Leaders Containers Trading FZE</a:t>
            </a:r>
          </a:p>
        </p:txBody>
      </p:sp>
    </p:spTree>
    <p:extLst>
      <p:ext uri="{BB962C8B-B14F-4D97-AF65-F5344CB8AC3E}">
        <p14:creationId xmlns:p14="http://schemas.microsoft.com/office/powerpoint/2010/main" val="361961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2288" y="612775"/>
            <a:ext cx="4770967" cy="357822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650196"/>
              </p:ext>
            </p:extLst>
          </p:nvPr>
        </p:nvGraphicFramePr>
        <p:xfrm>
          <a:off x="304800" y="304800"/>
          <a:ext cx="2971799" cy="246888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971799"/>
              </a:tblGrid>
              <a:tr h="338667"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fornian FB" pitchFamily="18" charset="0"/>
                        </a:rPr>
                        <a:t>PAD EYE MEASUREMENT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fornian FB" pitchFamily="18" charset="0"/>
                      </a:endParaRPr>
                    </a:p>
                  </a:txBody>
                  <a:tcPr/>
                </a:tc>
              </a:tr>
              <a:tr h="338667"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Medium Cond" pitchFamily="34" charset="0"/>
                        </a:rPr>
                        <a:t>SIZE:-</a:t>
                      </a:r>
                      <a:r>
                        <a:rPr lang="en-US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Medium Cond" pitchFamily="34" charset="0"/>
                        </a:rPr>
                        <a:t> 200mm X 110 mm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Medium Cond" pitchFamily="34" charset="0"/>
                      </a:endParaRPr>
                    </a:p>
                  </a:txBody>
                  <a:tcPr/>
                </a:tc>
              </a:tr>
              <a:tr h="338667"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Medium Cond" pitchFamily="34" charset="0"/>
                        </a:rPr>
                        <a:t>THICKNESS:-</a:t>
                      </a:r>
                      <a:r>
                        <a:rPr lang="en-US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Medium Cond" pitchFamily="34" charset="0"/>
                        </a:rPr>
                        <a:t> 25 mm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Medium Cond" pitchFamily="34" charset="0"/>
                      </a:endParaRPr>
                    </a:p>
                  </a:txBody>
                  <a:tcPr/>
                </a:tc>
              </a:tr>
              <a:tr h="338667"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Medium Cond" pitchFamily="34" charset="0"/>
                        </a:rPr>
                        <a:t>HOLE SIZE:- 37mm</a:t>
                      </a:r>
                    </a:p>
                  </a:txBody>
                  <a:tcPr/>
                </a:tc>
              </a:tr>
              <a:tr h="592667"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Medium Cond" pitchFamily="34" charset="0"/>
                        </a:rPr>
                        <a:t>PAD EYE BASE PLATE:- 250X250X14mm</a:t>
                      </a:r>
                    </a:p>
                  </a:txBody>
                  <a:tcPr/>
                </a:tc>
              </a:tr>
              <a:tr h="338667"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Medium Cond" pitchFamily="34" charset="0"/>
                        </a:rPr>
                        <a:t>SIDE PLATE:-250X110X14mm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33400" y="327660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 EYE WITHOUT REMOVING ISO CASTING FOR DUAL PURPOSE-SHIPPING&amp;OFF SHORE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CERTIFIED SLING/SHACKLES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THIRD PARTY LIFTING CERTIFICATION APPROVED BY OFFSHORE SURVEYORS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MPI OR DP TEST ON PAD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EYE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PRE-TRIP INSPECTION ON MACHINERY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22209" y="6334780"/>
            <a:ext cx="48189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ndalus" panose="02020603050405020304" pitchFamily="18" charset="-78"/>
              </a:rPr>
              <a:t>Leaders Containers Trading FZE</a:t>
            </a: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425" y="0"/>
            <a:ext cx="15525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441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28600"/>
            <a:ext cx="8534400" cy="6400800"/>
          </a:xfrm>
        </p:spPr>
      </p:pic>
      <p:sp>
        <p:nvSpPr>
          <p:cNvPr id="6" name="TextBox 5"/>
          <p:cNvSpPr txBox="1"/>
          <p:nvPr/>
        </p:nvSpPr>
        <p:spPr>
          <a:xfrm>
            <a:off x="271196" y="2228671"/>
            <a:ext cx="32340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MACHINERY DETAILS</a:t>
            </a:r>
            <a:endParaRPr lang="en-US" sz="3600" b="1" u="sng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3494544"/>
            <a:ext cx="621073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R134A SYSTEM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VOLTAGE=380V TO 440V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50/60 HTZ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3 PHASE CURRENT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4 CORE WIRE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4 PIN PLUG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MAXIMUM TEMPERATURE  MAINTAINING -30 </a:t>
            </a:r>
            <a:r>
              <a:rPr lang="en-US" sz="24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0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5" y="228600"/>
            <a:ext cx="15525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086326" y="6153555"/>
            <a:ext cx="48189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ndalus" panose="02020603050405020304" pitchFamily="18" charset="-78"/>
              </a:rPr>
              <a:t>Leaders Containers Trading FZE</a:t>
            </a:r>
          </a:p>
        </p:txBody>
      </p:sp>
    </p:spTree>
    <p:extLst>
      <p:ext uri="{BB962C8B-B14F-4D97-AF65-F5344CB8AC3E}">
        <p14:creationId xmlns:p14="http://schemas.microsoft.com/office/powerpoint/2010/main" val="262025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444</Words>
  <Application>Microsoft Office PowerPoint</Application>
  <PresentationFormat>On-screen Show (4:3)</PresentationFormat>
  <Paragraphs>104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Andalus</vt:lpstr>
      <vt:lpstr>Arial</vt:lpstr>
      <vt:lpstr>Arial Black</vt:lpstr>
      <vt:lpstr>Arial Narrow</vt:lpstr>
      <vt:lpstr>Bodoni MT Black</vt:lpstr>
      <vt:lpstr>Calibri</vt:lpstr>
      <vt:lpstr>Californian FB</vt:lpstr>
      <vt:lpstr>Franklin Gothic Medium Cond</vt:lpstr>
      <vt:lpstr>Goudy Old Style</vt:lpstr>
      <vt:lpstr>Wingdings</vt:lpstr>
      <vt:lpstr>Office Theme</vt:lpstr>
      <vt:lpstr>PowerPoint Presentation</vt:lpstr>
      <vt:lpstr>10’ DRY CONTAINERS FOR ADMA/ZADCO/DP STANDARD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RAO</dc:creator>
  <cp:lastModifiedBy>lubin</cp:lastModifiedBy>
  <cp:revision>32</cp:revision>
  <dcterms:created xsi:type="dcterms:W3CDTF">2016-04-29T06:47:58Z</dcterms:created>
  <dcterms:modified xsi:type="dcterms:W3CDTF">2016-04-30T20:05:59Z</dcterms:modified>
</cp:coreProperties>
</file>